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B9F9-A3FD-4368-B4E8-E2133DB6FC96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AB84-7A95-4B47-BDCC-9334ADBB96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4CE8-8E92-4210-A7D2-C0867558A4DF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A917-35AE-4907-A120-2A99E33BDE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56E4-289A-410C-ACBB-45B8305213D2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4693-37BA-445B-9F50-BB6DD09C9B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8D30-757F-45BF-87F3-F6BD110D8A35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1D8D-D9D8-4AFD-8539-DB761D4467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6962-4A72-484F-9D5D-F0A2910ABF01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6B07-7E47-4D86-97A9-26A40EAD2E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20F3-7DEF-4B5A-BBA6-73A2A489ED2B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A00D-0888-4A8D-BE1C-E91C292F8E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A89E-49A1-41F2-9967-1D124CE176BB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989C-238F-4206-9407-508507DFD1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9BFA-8537-4692-9902-ED0052313FF0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8C1F-E6F5-4138-92D9-944A33F62F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E2C2-1208-4BF6-9179-6952C0B5383C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62E6A-0C37-4651-8588-C3BF733CBD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6D44-4C10-4998-A37F-738B9FB5A369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53F9-BD5F-48F9-9466-F504D8A3F8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3018-DAB8-4838-8A11-6D7236C1C940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5E31-13B9-4703-B747-665DB031D6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200E2D-EE9B-4C10-A89C-E68ABACCAF49}" type="datetimeFigureOut">
              <a:rPr lang="nl-NL"/>
              <a:pPr>
                <a:defRPr/>
              </a:pPr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5F08C-3EF4-4C34-94EE-F58D0E8A2D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539750" y="0"/>
            <a:ext cx="7772400" cy="1196975"/>
          </a:xfrm>
        </p:spPr>
        <p:txBody>
          <a:bodyPr/>
          <a:lstStyle/>
          <a:p>
            <a:pPr eaLnBrk="1" hangingPunct="1"/>
            <a:r>
              <a:rPr lang="nl-NL" dirty="0"/>
              <a:t>les 2.7 Urinewegen</a:t>
            </a: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pPr algn="l"/>
            <a:r>
              <a:rPr lang="nl-NL" dirty="0"/>
              <a:t> 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45" y="836612"/>
            <a:ext cx="8571109" cy="6021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urinewegen 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urinewegen vro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0"/>
            <a:ext cx="78486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Urineren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dirty="0"/>
              <a:t>Rekkings-sensoren in blaaswand</a:t>
            </a:r>
          </a:p>
          <a:p>
            <a:pPr eaLnBrk="1" hangingPunct="1"/>
            <a:r>
              <a:rPr lang="nl-NL" dirty="0"/>
              <a:t>Als blaas 0,3 liter urine bevat</a:t>
            </a:r>
            <a:br>
              <a:rPr lang="nl-NL" dirty="0"/>
            </a:br>
            <a:r>
              <a:rPr lang="nl-NL" dirty="0">
                <a:sym typeface="Wingdings" pitchFamily="2" charset="2"/>
              </a:rPr>
              <a:t> gladde spieren wand blaas trekken samen</a:t>
            </a:r>
            <a:br>
              <a:rPr lang="nl-NL" dirty="0">
                <a:sym typeface="Wingdings" pitchFamily="2" charset="2"/>
              </a:rPr>
            </a:br>
            <a:r>
              <a:rPr lang="nl-NL" dirty="0">
                <a:sym typeface="Wingdings" pitchFamily="2" charset="2"/>
              </a:rPr>
              <a:t>	PLUS  inwendige sluitspier ontspant</a:t>
            </a:r>
            <a:br>
              <a:rPr lang="nl-NL" dirty="0">
                <a:sym typeface="Wingdings" pitchFamily="2" charset="2"/>
              </a:rPr>
            </a:br>
            <a:r>
              <a:rPr lang="nl-NL" dirty="0">
                <a:sym typeface="Wingdings" pitchFamily="2" charset="2"/>
              </a:rPr>
              <a:t>	= Mictiedrang</a:t>
            </a:r>
          </a:p>
          <a:p>
            <a:pPr eaLnBrk="1" hangingPunct="1"/>
            <a:r>
              <a:rPr lang="nl-NL" dirty="0">
                <a:sym typeface="Wingdings" pitchFamily="2" charset="2"/>
              </a:rPr>
              <a:t>Als buitenste sluitspier ontspant  urineren</a:t>
            </a:r>
          </a:p>
          <a:p>
            <a:pPr eaLnBrk="1" hangingPunct="1">
              <a:buFont typeface="Arial" charset="0"/>
              <a:buNone/>
            </a:pPr>
            <a:endParaRPr lang="nl-NL" dirty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nl-NL" dirty="0">
              <a:sym typeface="Wingdings" pitchFamily="2" charset="2"/>
            </a:endParaRPr>
          </a:p>
          <a:p>
            <a:pPr eaLnBrk="1" hangingPunct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nl-NL" dirty="0"/>
              <a:t>Opdrachten les 2.7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0" y="620688"/>
            <a:ext cx="9108504" cy="6237312"/>
          </a:xfrm>
        </p:spPr>
        <p:txBody>
          <a:bodyPr/>
          <a:lstStyle/>
          <a:p>
            <a:pPr marL="0" indent="0">
              <a:buNone/>
            </a:pPr>
            <a:r>
              <a:rPr lang="nl-NL" b="1" u="sng" dirty="0"/>
              <a:t>Opdracht 1</a:t>
            </a:r>
            <a:r>
              <a:rPr lang="nl-NL" dirty="0"/>
              <a:t>  Vragen maken</a:t>
            </a:r>
            <a:endParaRPr lang="nl-NL" b="1" u="sng" dirty="0"/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In welke holte en ter hoogte van welke wervels liggen de nieren?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Langs welke weg bereikt de urine vanuit het nierbekken de buitenwereld?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In welke holte ligt de blaas?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Waar en hoe wordt in de nieren de urine gevormd?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Hoeveel urine wordt er per dag gemiddeld geproduceerd.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Waarom moeten zorgvragers met suikerziekte vaak een </a:t>
            </a:r>
            <a:r>
              <a:rPr lang="nl-NL" sz="2400"/>
              <a:t>grote hoeveelheid plassen</a:t>
            </a:r>
            <a:r>
              <a:rPr lang="nl-NL" sz="2400" dirty="0"/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Teken een opengesneden urineblaas bij de man.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in de tekening van voorgaande vraag de volgende onderdelen aan:</a:t>
            </a:r>
            <a:br>
              <a:rPr lang="nl-NL" sz="2400" dirty="0"/>
            </a:br>
            <a:r>
              <a:rPr lang="nl-NL" sz="2400" dirty="0"/>
              <a:t>- ureters(urineleiders)		- uitmonding van de ureters</a:t>
            </a:r>
            <a:br>
              <a:rPr lang="nl-NL" sz="2400" dirty="0"/>
            </a:br>
            <a:r>
              <a:rPr lang="nl-NL" sz="2400" dirty="0"/>
              <a:t>- prostaat				- uitmonding van de zaadleiders.</a:t>
            </a:r>
            <a:br>
              <a:rPr lang="nl-NL" sz="2400" dirty="0"/>
            </a:br>
            <a:r>
              <a:rPr lang="nl-NL" sz="2400" dirty="0"/>
              <a:t>- urethra(urinebuis)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Welk soort spierweefsel bevindt zich in de wand van de urineleiders en de blaas?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Hoe wordt de urine door de ureters getransporteerd?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Waardoor wordt terugstroming van urine normaal vanuit de blaas naar de ureters voorkomen?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Waardoor komt blaasontsteking bij de vrouw vaker voor dan bij de man?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Welke twee functies heeft de urethra bij de man?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Waarom hebben mannen bij een vergroting van de prostaat vaak klachten bij het plassen?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/>
              <a:t>Hoeveel voorurine </a:t>
            </a:r>
            <a:r>
              <a:rPr lang="nl-NL" sz="2800" dirty="0"/>
              <a:t>wordt er gemiddeld per etmaal geproduceerd?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nl-NL" sz="2800" dirty="0"/>
              <a:t>Wat is de normale samenstelling van urine?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3420" y="112428"/>
            <a:ext cx="7454924" cy="674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8088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VERBAND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 </a:t>
            </a:r>
            <a:r>
              <a:rPr lang="nl-NL" altLang="nl-NL" sz="1600" b="1" dirty="0">
                <a:solidFill>
                  <a:srgbClr val="3A3A3A"/>
                </a:solidFill>
                <a:latin typeface="Open Sans"/>
              </a:rPr>
              <a:t>TUSSEN TANDVLEESAANDOENINGEN EN NIERZIEKTEN</a:t>
            </a:r>
          </a:p>
          <a:p>
            <a:pPr lvl="0" fontAlgn="t"/>
            <a:r>
              <a:rPr lang="nl-NL" altLang="nl-NL" sz="800" dirty="0">
                <a:solidFill>
                  <a:srgbClr val="4C4C4C"/>
                </a:solidFill>
                <a:latin typeface="Open Sans"/>
              </a:rPr>
              <a:t>  </a:t>
            </a:r>
            <a:r>
              <a:rPr lang="nl-NL" altLang="nl-NL" sz="9600" dirty="0">
                <a:solidFill>
                  <a:srgbClr val="4C4C4C"/>
                </a:solidFill>
                <a:latin typeface="Open Sans"/>
              </a:rPr>
              <a:t> </a:t>
            </a:r>
            <a:r>
              <a:rPr lang="nl-NL" altLang="nl-NL" sz="800" dirty="0">
                <a:solidFill>
                  <a:srgbClr val="4C4C4C"/>
                </a:solidFill>
                <a:latin typeface="Open Sans"/>
              </a:rPr>
              <a:t>                                         </a:t>
            </a: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 smtClean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dirty="0">
              <a:solidFill>
                <a:srgbClr val="4C4C4C"/>
              </a:solidFill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b="0" i="0" u="none" strike="noStrike" cap="none" normalizeH="0" baseline="0" dirty="0" smtClean="0">
              <a:ln>
                <a:noFill/>
              </a:ln>
              <a:solidFill>
                <a:srgbClr val="4C4C4C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Uit verschillende onderzoeken is gebleken dat de gezondheid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van de mond een groot effect houdt op de gezondheid van de rest van het lichaam.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Dit geldt bijvoorbeeld voor hart- en vaatziekten, maar ook voor verschillende vormen van kanker.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Open Sans"/>
              </a:rPr>
              <a:t>Uit onderzoek is nu gebleken dat er waarschijnlijk ook een verband bestaat tussen mondgezondheid en nierziekten.</a:t>
            </a:r>
          </a:p>
        </p:txBody>
      </p:sp>
      <p:pic>
        <p:nvPicPr>
          <p:cNvPr id="1026" name="Picture 2" descr="tandvleesontste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62939"/>
            <a:ext cx="3384376" cy="337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Hoe komt urine tot stand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 eaLnBrk="1" hangingPunct="1"/>
            <a:r>
              <a:rPr lang="nl-NL" dirty="0"/>
              <a:t>Kapsel van </a:t>
            </a:r>
            <a:r>
              <a:rPr lang="nl-NL" dirty="0" err="1"/>
              <a:t>Bowman</a:t>
            </a:r>
            <a:r>
              <a:rPr lang="nl-NL" dirty="0"/>
              <a:t> :</a:t>
            </a:r>
            <a:r>
              <a:rPr lang="nl-NL" u="sng" dirty="0"/>
              <a:t>Ultrafiltratie</a:t>
            </a:r>
            <a:r>
              <a:rPr lang="nl-NL" dirty="0"/>
              <a:t> bloed	</a:t>
            </a:r>
            <a:r>
              <a:rPr lang="nl-NL" dirty="0">
                <a:sym typeface="Wingdings" pitchFamily="2" charset="2"/>
              </a:rPr>
              <a:t> 						</a:t>
            </a:r>
            <a:r>
              <a:rPr lang="nl-NL" i="1" u="sng" dirty="0">
                <a:solidFill>
                  <a:srgbClr val="00B0F0"/>
                </a:solidFill>
                <a:sym typeface="Wingdings" pitchFamily="2" charset="2"/>
              </a:rPr>
              <a:t>voorurine</a:t>
            </a:r>
            <a:r>
              <a:rPr lang="nl-NL" dirty="0">
                <a:solidFill>
                  <a:srgbClr val="00B0F0"/>
                </a:solidFill>
                <a:sym typeface="Wingdings" pitchFamily="2" charset="2"/>
              </a:rPr>
              <a:t>(180</a:t>
            </a:r>
            <a:r>
              <a:rPr lang="nl-NL" dirty="0">
                <a:sym typeface="Wingdings" pitchFamily="2" charset="2"/>
              </a:rPr>
              <a:t> liter/dag)</a:t>
            </a:r>
          </a:p>
          <a:p>
            <a:pPr eaLnBrk="1" hangingPunct="1"/>
            <a:r>
              <a:rPr lang="nl-NL" dirty="0">
                <a:sym typeface="Wingdings" pitchFamily="2" charset="2"/>
              </a:rPr>
              <a:t>Lis van </a:t>
            </a:r>
            <a:r>
              <a:rPr lang="nl-NL" dirty="0" err="1">
                <a:sym typeface="Wingdings" pitchFamily="2" charset="2"/>
              </a:rPr>
              <a:t>Henle</a:t>
            </a:r>
            <a:r>
              <a:rPr lang="nl-NL" dirty="0">
                <a:sym typeface="Wingdings" pitchFamily="2" charset="2"/>
              </a:rPr>
              <a:t>: </a:t>
            </a:r>
            <a:r>
              <a:rPr lang="nl-NL" u="sng" dirty="0">
                <a:sym typeface="Wingdings" pitchFamily="2" charset="2"/>
              </a:rPr>
              <a:t>Reabsorptie</a:t>
            </a:r>
            <a:r>
              <a:rPr lang="nl-NL" dirty="0">
                <a:sym typeface="Wingdings" pitchFamily="2" charset="2"/>
              </a:rPr>
              <a:t>	 </a:t>
            </a:r>
          </a:p>
          <a:p>
            <a:pPr marL="0" indent="0" eaLnBrk="1" hangingPunct="1">
              <a:buNone/>
            </a:pPr>
            <a:r>
              <a:rPr lang="nl-NL" dirty="0">
                <a:sym typeface="Wingdings" pitchFamily="2" charset="2"/>
              </a:rPr>
              <a:t>					</a:t>
            </a:r>
            <a:r>
              <a:rPr lang="nl-NL" i="1" dirty="0">
                <a:solidFill>
                  <a:srgbClr val="FFC000"/>
                </a:solidFill>
                <a:sym typeface="Wingdings" pitchFamily="2" charset="2"/>
              </a:rPr>
              <a:t>urine</a:t>
            </a:r>
            <a:r>
              <a:rPr lang="nl-NL" dirty="0">
                <a:solidFill>
                  <a:srgbClr val="FFC000"/>
                </a:solidFill>
                <a:sym typeface="Wingdings" pitchFamily="2" charset="2"/>
              </a:rPr>
              <a:t> (1,5 </a:t>
            </a:r>
            <a:r>
              <a:rPr lang="nl-NL" dirty="0">
                <a:sym typeface="Wingdings" pitchFamily="2" charset="2"/>
              </a:rPr>
              <a:t>liter\dag)</a:t>
            </a:r>
          </a:p>
          <a:p>
            <a:pPr eaLnBrk="1" hangingPunct="1"/>
            <a:endParaRPr lang="nl-NL" dirty="0">
              <a:sym typeface="Wingdings" pitchFamily="2" charset="2"/>
            </a:endParaRPr>
          </a:p>
          <a:p>
            <a:pPr eaLnBrk="1" hangingPunct="1"/>
            <a:r>
              <a:rPr lang="nl-NL" dirty="0">
                <a:sym typeface="Wingdings" pitchFamily="2" charset="2"/>
              </a:rPr>
              <a:t>Let op:</a:t>
            </a:r>
          </a:p>
          <a:p>
            <a:pPr lvl="1" eaLnBrk="1" hangingPunct="1"/>
            <a:r>
              <a:rPr lang="nl-NL" dirty="0"/>
              <a:t>Ultrafiltratie </a:t>
            </a:r>
            <a:r>
              <a:rPr lang="nl-NL" dirty="0">
                <a:sym typeface="Wingdings" pitchFamily="2" charset="2"/>
              </a:rPr>
              <a:t> kost geen energie(bloed blijft zuurstofrijk)</a:t>
            </a:r>
          </a:p>
          <a:p>
            <a:pPr lvl="1" eaLnBrk="1" hangingPunct="1"/>
            <a:r>
              <a:rPr lang="nl-NL" dirty="0">
                <a:sym typeface="Wingdings" pitchFamily="2" charset="2"/>
              </a:rPr>
              <a:t>Reabsorptie kost energie(bloed wordt zuurstofarm)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 flipV="1">
            <a:off x="2555875" y="5084763"/>
            <a:ext cx="1728788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211638" y="472440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=heropnemen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395536" y="2204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Miljoenen</a:t>
            </a: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971600" y="2060848"/>
            <a:ext cx="72008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899592" y="2574196"/>
            <a:ext cx="0" cy="350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Voorurine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/>
              <a:t>Voornaamste bestanddelen:</a:t>
            </a:r>
          </a:p>
          <a:p>
            <a:pPr lvl="1" eaLnBrk="1" hangingPunct="1"/>
            <a:r>
              <a:rPr lang="nl-NL" dirty="0">
                <a:solidFill>
                  <a:srgbClr val="FF0000"/>
                </a:solidFill>
              </a:rPr>
              <a:t>Water</a:t>
            </a:r>
          </a:p>
          <a:p>
            <a:pPr lvl="1" eaLnBrk="1" hangingPunct="1"/>
            <a:r>
              <a:rPr lang="nl-NL" dirty="0">
                <a:solidFill>
                  <a:srgbClr val="FF0000"/>
                </a:solidFill>
              </a:rPr>
              <a:t>Glucose</a:t>
            </a:r>
          </a:p>
          <a:p>
            <a:pPr lvl="1" eaLnBrk="1" hangingPunct="1"/>
            <a:r>
              <a:rPr lang="nl-NL" dirty="0">
                <a:solidFill>
                  <a:srgbClr val="FF0000"/>
                </a:solidFill>
              </a:rPr>
              <a:t>Aminozuren</a:t>
            </a:r>
          </a:p>
          <a:p>
            <a:pPr lvl="1" eaLnBrk="1" hangingPunct="1"/>
            <a:r>
              <a:rPr lang="nl-NL" dirty="0">
                <a:solidFill>
                  <a:srgbClr val="FF0000"/>
                </a:solidFill>
              </a:rPr>
              <a:t>(Opgeloste) zouten</a:t>
            </a:r>
          </a:p>
          <a:p>
            <a:pPr lvl="1" eaLnBrk="1" hangingPunct="1"/>
            <a:r>
              <a:rPr lang="nl-NL" dirty="0"/>
              <a:t>Afvalstoffen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/>
          </a:p>
        </p:txBody>
      </p:sp>
      <p:sp>
        <p:nvSpPr>
          <p:cNvPr id="2" name="Rechteraccolade 1"/>
          <p:cNvSpPr/>
          <p:nvPr/>
        </p:nvSpPr>
        <p:spPr>
          <a:xfrm>
            <a:off x="4427984" y="2204864"/>
            <a:ext cx="504056" cy="20162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5076056" y="3212976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6588224" y="29249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Wil je niet uitplassen in de WC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452320" y="3493849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Toch?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633413"/>
          </a:xfrm>
        </p:spPr>
        <p:txBody>
          <a:bodyPr/>
          <a:lstStyle/>
          <a:p>
            <a:pPr eaLnBrk="1" hangingPunct="1"/>
            <a:r>
              <a:rPr lang="nl-NL" sz="4000"/>
              <a:t>Urine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 eaLnBrk="1" hangingPunct="1"/>
            <a:r>
              <a:rPr lang="nl-NL" sz="2800"/>
              <a:t>Water</a:t>
            </a:r>
          </a:p>
          <a:p>
            <a:pPr eaLnBrk="1" hangingPunct="1"/>
            <a:r>
              <a:rPr lang="nl-NL" sz="2800"/>
              <a:t>Zouten</a:t>
            </a:r>
          </a:p>
          <a:p>
            <a:pPr eaLnBrk="1" hangingPunct="1"/>
            <a:r>
              <a:rPr lang="nl-NL" sz="2800"/>
              <a:t>Afvalstoffen</a:t>
            </a:r>
          </a:p>
          <a:p>
            <a:pPr lvl="1" eaLnBrk="1" hangingPunct="1"/>
            <a:r>
              <a:rPr lang="nl-NL" sz="2400"/>
              <a:t>Afbraakproducten van eiwitten</a:t>
            </a:r>
          </a:p>
          <a:p>
            <a:pPr lvl="3" eaLnBrk="1" hangingPunct="1"/>
            <a:r>
              <a:rPr lang="nl-NL" sz="1800"/>
              <a:t>Ureum</a:t>
            </a:r>
          </a:p>
          <a:p>
            <a:pPr lvl="3" eaLnBrk="1" hangingPunct="1"/>
            <a:r>
              <a:rPr lang="nl-NL" sz="1800"/>
              <a:t>Ammoniak</a:t>
            </a:r>
          </a:p>
          <a:p>
            <a:pPr lvl="3" eaLnBrk="1" hangingPunct="1"/>
            <a:r>
              <a:rPr lang="nl-NL" sz="1800"/>
              <a:t>Urinezuur</a:t>
            </a:r>
          </a:p>
          <a:p>
            <a:pPr lvl="3" eaLnBrk="1" hangingPunct="1"/>
            <a:r>
              <a:rPr lang="nl-NL" sz="1800"/>
              <a:t>Creatinine</a:t>
            </a:r>
          </a:p>
          <a:p>
            <a:pPr lvl="1" eaLnBrk="1" hangingPunct="1"/>
            <a:r>
              <a:rPr lang="nl-NL" sz="2400"/>
              <a:t>Urobiline (galkleurstof)</a:t>
            </a:r>
          </a:p>
          <a:p>
            <a:pPr eaLnBrk="1" hangingPunct="1"/>
            <a:r>
              <a:rPr lang="nl-NL" sz="2800"/>
              <a:t>Celresten</a:t>
            </a:r>
          </a:p>
          <a:p>
            <a:pPr eaLnBrk="1" hangingPunct="1"/>
            <a:r>
              <a:rPr lang="nl-NL" sz="2800"/>
              <a:t>Soms ‘extra’ stoffen</a:t>
            </a:r>
          </a:p>
          <a:p>
            <a:pPr lvl="3" eaLnBrk="1" hangingPunct="1"/>
            <a:r>
              <a:rPr lang="nl-NL" sz="1800"/>
              <a:t>Vitaminen</a:t>
            </a:r>
          </a:p>
          <a:p>
            <a:pPr lvl="3" eaLnBrk="1" hangingPunct="1"/>
            <a:r>
              <a:rPr lang="nl-NL" sz="1800"/>
              <a:t>Hormonen</a:t>
            </a:r>
          </a:p>
          <a:p>
            <a:pPr lvl="3" eaLnBrk="1" hangingPunct="1"/>
            <a:r>
              <a:rPr lang="nl-NL" sz="1800"/>
              <a:t>Voedingskleurstoffen, bv. rode bietjes, blue curaçao</a:t>
            </a:r>
          </a:p>
          <a:p>
            <a:pPr lvl="3" eaLnBrk="1" hangingPunct="1"/>
            <a:r>
              <a:rPr lang="nl-NL" sz="1800"/>
              <a:t>medicijnen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Urinewegen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dirty="0"/>
              <a:t>Nierkelken</a:t>
            </a:r>
          </a:p>
          <a:p>
            <a:pPr eaLnBrk="1" hangingPunct="1"/>
            <a:r>
              <a:rPr lang="nl-NL" dirty="0"/>
              <a:t>Nierbekken</a:t>
            </a:r>
          </a:p>
          <a:p>
            <a:pPr eaLnBrk="1" hangingPunct="1"/>
            <a:r>
              <a:rPr lang="nl-NL" dirty="0"/>
              <a:t>Urineleider=ureter 2x</a:t>
            </a:r>
          </a:p>
          <a:p>
            <a:pPr eaLnBrk="1" hangingPunct="1"/>
            <a:r>
              <a:rPr lang="nl-NL" dirty="0"/>
              <a:t>Blaas</a:t>
            </a:r>
          </a:p>
          <a:p>
            <a:pPr eaLnBrk="1" hangingPunct="1"/>
            <a:r>
              <a:rPr lang="nl-NL" dirty="0"/>
              <a:t>Plasbuis=urethra   1x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Urineleiders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/>
              <a:t>Wand bevat glad spierweefsel</a:t>
            </a:r>
            <a:br>
              <a:rPr lang="nl-NL"/>
            </a:br>
            <a:r>
              <a:rPr lang="nl-NL">
                <a:sym typeface="Wingdings" pitchFamily="2" charset="2"/>
              </a:rPr>
              <a:t> peristaltische beweging</a:t>
            </a:r>
          </a:p>
          <a:p>
            <a:pPr eaLnBrk="1" hangingPunct="1"/>
            <a:r>
              <a:rPr lang="nl-NL">
                <a:sym typeface="Wingdings" pitchFamily="2" charset="2"/>
              </a:rPr>
              <a:t>Mondt schuin uit in blaas</a:t>
            </a:r>
            <a:br>
              <a:rPr lang="nl-NL">
                <a:sym typeface="Wingdings" pitchFamily="2" charset="2"/>
              </a:rPr>
            </a:br>
            <a:r>
              <a:rPr lang="nl-NL">
                <a:sym typeface="Wingdings" pitchFamily="2" charset="2"/>
              </a:rPr>
              <a:t> ventielwerking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bla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0"/>
            <a:ext cx="3752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Blaas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nl-NL" dirty="0"/>
              <a:t>Ligt op bekkenbodem, achter symfyse</a:t>
            </a:r>
          </a:p>
          <a:p>
            <a:pPr eaLnBrk="1" hangingPunct="1"/>
            <a:r>
              <a:rPr lang="nl-NL" dirty="0"/>
              <a:t>Wand bevat glad spierweefsel</a:t>
            </a:r>
          </a:p>
          <a:p>
            <a:pPr eaLnBrk="1" hangingPunct="1"/>
            <a:r>
              <a:rPr lang="nl-NL" dirty="0"/>
              <a:t>Epitheel goed rekbaar(behalve blaasdriehoek)</a:t>
            </a:r>
          </a:p>
          <a:p>
            <a:pPr eaLnBrk="1" hangingPunct="1"/>
            <a:r>
              <a:rPr lang="nl-NL" dirty="0"/>
              <a:t>Blaasuitgang 2 kringspieren</a:t>
            </a:r>
          </a:p>
          <a:p>
            <a:pPr lvl="1" eaLnBrk="1" hangingPunct="1"/>
            <a:r>
              <a:rPr lang="nl-NL" dirty="0"/>
              <a:t>Inwendige sluitspier </a:t>
            </a:r>
            <a:r>
              <a:rPr lang="nl-NL" dirty="0">
                <a:sym typeface="Wingdings" pitchFamily="2" charset="2"/>
              </a:rPr>
              <a:t> glad spierweefsel</a:t>
            </a:r>
            <a:endParaRPr lang="nl-NL" dirty="0"/>
          </a:p>
          <a:p>
            <a:pPr lvl="1" eaLnBrk="1" hangingPunct="1"/>
            <a:r>
              <a:rPr lang="nl-NL" dirty="0"/>
              <a:t>Uitwendige sluitspier </a:t>
            </a:r>
            <a:r>
              <a:rPr lang="nl-NL" dirty="0">
                <a:sym typeface="Wingdings" pitchFamily="2" charset="2"/>
              </a:rPr>
              <a:t> dwarsgestreept spierweefsel</a:t>
            </a:r>
          </a:p>
          <a:p>
            <a:pPr eaLnBrk="1" hangingPunct="1"/>
            <a:endParaRPr lang="nl-NL" dirty="0"/>
          </a:p>
          <a:p>
            <a:pPr eaLnBrk="1" hangingPunct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307</Words>
  <Application>Microsoft Office PowerPoint</Application>
  <PresentationFormat>Diavoorstelling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Office-thema</vt:lpstr>
      <vt:lpstr>les 2.7 Urinewegen</vt:lpstr>
      <vt:lpstr>PowerPoint-presentatie</vt:lpstr>
      <vt:lpstr>Hoe komt urine tot stand</vt:lpstr>
      <vt:lpstr>Voorurine</vt:lpstr>
      <vt:lpstr>Urine</vt:lpstr>
      <vt:lpstr>Urinewegen</vt:lpstr>
      <vt:lpstr>Urineleiders</vt:lpstr>
      <vt:lpstr>PowerPoint-presentatie</vt:lpstr>
      <vt:lpstr>Blaas</vt:lpstr>
      <vt:lpstr>PowerPoint-presentatie</vt:lpstr>
      <vt:lpstr>PowerPoint-presentatie</vt:lpstr>
      <vt:lpstr>Urineren</vt:lpstr>
      <vt:lpstr>Opdrachten les 2.7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Antwoorden les 6</dc:title>
  <dc:creator>Lengton,R.R.</dc:creator>
  <cp:lastModifiedBy>Evert Jan van Brussel</cp:lastModifiedBy>
  <cp:revision>28</cp:revision>
  <dcterms:created xsi:type="dcterms:W3CDTF">2013-01-08T09:44:24Z</dcterms:created>
  <dcterms:modified xsi:type="dcterms:W3CDTF">2019-01-23T11:41:35Z</dcterms:modified>
</cp:coreProperties>
</file>